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766" r:id="rId3"/>
    <p:sldId id="767" r:id="rId4"/>
    <p:sldId id="839" r:id="rId5"/>
    <p:sldId id="785" r:id="rId7"/>
    <p:sldId id="747" r:id="rId8"/>
    <p:sldId id="748" r:id="rId9"/>
    <p:sldId id="803" r:id="rId10"/>
    <p:sldId id="805" r:id="rId11"/>
    <p:sldId id="806" r:id="rId12"/>
    <p:sldId id="807" r:id="rId13"/>
    <p:sldId id="808" r:id="rId14"/>
    <p:sldId id="809" r:id="rId15"/>
    <p:sldId id="810" r:id="rId16"/>
    <p:sldId id="811" r:id="rId17"/>
    <p:sldId id="812" r:id="rId18"/>
    <p:sldId id="813" r:id="rId19"/>
    <p:sldId id="814" r:id="rId20"/>
    <p:sldId id="815" r:id="rId21"/>
    <p:sldId id="816" r:id="rId22"/>
    <p:sldId id="841" r:id="rId23"/>
    <p:sldId id="817" r:id="rId24"/>
    <p:sldId id="842" r:id="rId25"/>
    <p:sldId id="818" r:id="rId26"/>
    <p:sldId id="819" r:id="rId27"/>
    <p:sldId id="820" r:id="rId28"/>
    <p:sldId id="821" r:id="rId29"/>
    <p:sldId id="822" r:id="rId30"/>
    <p:sldId id="823" r:id="rId31"/>
    <p:sldId id="824" r:id="rId32"/>
    <p:sldId id="771" r:id="rId33"/>
    <p:sldId id="772" r:id="rId34"/>
    <p:sldId id="769" r:id="rId35"/>
    <p:sldId id="768" r:id="rId36"/>
    <p:sldId id="770" r:id="rId37"/>
    <p:sldId id="295" r:id="rId38"/>
    <p:sldId id="562" r:id="rId39"/>
    <p:sldId id="840" r:id="rId40"/>
    <p:sldId id="268" r:id="rId41"/>
    <p:sldId id="580" r:id="rId42"/>
    <p:sldId id="515" r:id="rId43"/>
    <p:sldId id="526" r:id="rId44"/>
    <p:sldId id="786" r:id="rId45"/>
    <p:sldId id="57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C000"/>
    <a:srgbClr val="93F3E2"/>
    <a:srgbClr val="96EBF1"/>
    <a:srgbClr val="060F1E"/>
    <a:srgbClr val="D53C4C"/>
    <a:srgbClr val="B0590A"/>
    <a:srgbClr val="FFC435"/>
    <a:srgbClr val="FDE977"/>
    <a:srgbClr val="FC8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AAPT这个工具在打包过程中主要做了下列工作：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把"assets"和"res/raw"目录下的所有资源进行打包（会根据不同的文件后缀选择压缩或不压缩），而"res/"目录下的其他资源进行编译或者其他处理（具体处理方式视文件后缀不同而不同，例如：".xml"会编译成二进制文件，".png"文件会进行优化等等）后才进行打包；</a:t>
            </a:r>
            <a:endParaRPr lang="zh-CN" altLang="en-US"/>
          </a:p>
          <a:p>
            <a:r>
              <a:rPr lang="zh-CN" altLang="en-US">
                <a:sym typeface="+mn-ea"/>
              </a:rPr>
              <a:t>会对除了assets资源之外所有的资源赋予一个资源ID常量，并且会生成一个资源索引表resources.arsc；</a:t>
            </a:r>
            <a:endParaRPr lang="zh-CN" altLang="en-US"/>
          </a:p>
          <a:p>
            <a:r>
              <a:rPr lang="zh-CN" altLang="en-US">
                <a:sym typeface="+mn-ea"/>
              </a:rPr>
              <a:t>编译AndroidManifest.xml成二进制的XML文件；</a:t>
            </a:r>
            <a:endParaRPr lang="zh-CN" altLang="en-US"/>
          </a:p>
          <a:p>
            <a:r>
              <a:rPr lang="zh-CN" altLang="en-US">
                <a:sym typeface="+mn-ea"/>
              </a:rPr>
              <a:t>把上面3个步骤中生成结果保存在一个*.ap_文件，并把各个资源ID常量定义在一个R.java中；</a:t>
            </a:r>
            <a:endParaRPr lang="zh-CN" altLang="en-US"/>
          </a:p>
          <a:p>
            <a:r>
              <a:rPr lang="zh-CN" altLang="en-US">
                <a:sym typeface="+mn-ea"/>
              </a:rPr>
              <a:t>.ap_这个文件会在生成APK时放入APK包中,.ap这个文件本身是一个ZIP包，他里面包含resources.arsc、AndroidManifest.xml、assets以及所有的资源文件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1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2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3.emf"/><Relationship Id="rId3" Type="http://schemas.openxmlformats.org/officeDocument/2006/relationships/oleObject" Target="../embeddings/oleObject1.bin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4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5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6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9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48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4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tags" Target="../tags/tag6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1.pn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tags" Target="../tags/tag6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3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7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10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3.png"/><Relationship Id="rId1" Type="http://schemas.openxmlformats.org/officeDocument/2006/relationships/tags" Target="../tags/tag10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4.png"/><Relationship Id="rId1" Type="http://schemas.openxmlformats.org/officeDocument/2006/relationships/tags" Target="../tags/tag103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jpeg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jpe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5" Type="http://schemas.openxmlformats.org/officeDocument/2006/relationships/notesSlide" Target="../notesSlides/notesSlide16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12.jpe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64.png"/><Relationship Id="rId1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tags" Target="../tags/tag5.xml"/><Relationship Id="rId4" Type="http://schemas.openxmlformats.org/officeDocument/2006/relationships/image" Target="../media/image12.jpeg"/><Relationship Id="rId3" Type="http://schemas.openxmlformats.org/officeDocument/2006/relationships/tags" Target="../tags/tag4.xml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0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月2日 Zero老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0" y="-112395"/>
            <a:ext cx="12261215" cy="709739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讨论哪些资源可以替换？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111250"/>
            <a:ext cx="4761865" cy="4761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4050" y="2669540"/>
            <a:ext cx="1097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</a:rPr>
              <a:t>动画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背景图片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字体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字体颜色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字体大小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音频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视频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41293" y="2540000"/>
            <a:ext cx="1443990" cy="22891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换肤步骤分析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A~5EU(S(F`]5VUU{371B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-23495"/>
            <a:ext cx="6526530" cy="6881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en-US" altLang="zh-CN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对象 2"/>
          <p:cNvGraphicFramePr/>
          <p:nvPr/>
        </p:nvGraphicFramePr>
        <p:xfrm>
          <a:off x="748665" y="3450590"/>
          <a:ext cx="7374255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046980" imgH="1649730" progId="Visio.Drawing.15">
                  <p:embed/>
                </p:oleObj>
              </mc:Choice>
              <mc:Fallback>
                <p:oleObj name="" r:id="rId3" imgW="5046980" imgH="16497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65" y="3450590"/>
                        <a:ext cx="7374255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4990" y="1111250"/>
            <a:ext cx="67678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Hook 英文翻译过来就是「钩子」的意思，那我们在什么时候使用这个「钩子」呢？在 Android 操作系统中系统维护着自己的一套事件分发机制。应用程序，包括应用触发事件和后台逻辑处理，也是根据事件流程一步步地向下执行。而「钩子」的意思，就是在事件传送到终点前截获并监控事件的传输，像个钩子钩上事件一样，并且能够在钩上事件时，处理一些自己特定的事件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380" y="-168910"/>
            <a:ext cx="5594985" cy="715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布局创建流程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877" y="1209336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如何从一个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创建出对应的</a:t>
            </a:r>
            <a:r>
              <a:rPr lang="en-US" altLang="zh-CN" dirty="0">
                <a:solidFill>
                  <a:srgbClr val="00B0F0"/>
                </a:solidFill>
              </a:rPr>
              <a:t>View</a:t>
            </a:r>
            <a:r>
              <a:rPr lang="zh-CN" altLang="en-US" dirty="0">
                <a:solidFill>
                  <a:srgbClr val="00B0F0"/>
                </a:solidFill>
              </a:rPr>
              <a:t>对象，完成布局加载？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460" y="1747854"/>
            <a:ext cx="4817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、根据资源</a:t>
            </a:r>
            <a:r>
              <a:rPr lang="en-US" altLang="zh-CN" dirty="0">
                <a:solidFill>
                  <a:srgbClr val="00B0F0"/>
                </a:solidFill>
              </a:rPr>
              <a:t>ID</a:t>
            </a:r>
            <a:r>
              <a:rPr lang="zh-CN" altLang="en-US" dirty="0">
                <a:solidFill>
                  <a:srgbClr val="00B0F0"/>
                </a:solidFill>
              </a:rPr>
              <a:t>获得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数据，进行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解析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、根据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解析的节点</a:t>
            </a:r>
            <a:r>
              <a:rPr lang="en-US" altLang="zh-CN" dirty="0">
                <a:solidFill>
                  <a:srgbClr val="00B0F0"/>
                </a:solidFill>
              </a:rPr>
              <a:t>(View</a:t>
            </a:r>
            <a:r>
              <a:rPr lang="zh-CN" altLang="en-US" dirty="0">
                <a:solidFill>
                  <a:srgbClr val="00B0F0"/>
                </a:solidFill>
              </a:rPr>
              <a:t>的名称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r>
              <a:rPr lang="zh-CN" altLang="en-US" dirty="0">
                <a:solidFill>
                  <a:srgbClr val="00B0F0"/>
                </a:solidFill>
              </a:rPr>
              <a:t>创建对象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、解析节点中的属性设置对象属性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22" y="1007413"/>
            <a:ext cx="4058009" cy="478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布局创建流程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6" y="1821802"/>
            <a:ext cx="11228571" cy="395238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4877" y="1394908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系统能获得每一个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对象，我们如何获得？</a:t>
            </a:r>
            <a:endParaRPr lang="zh-CN" altLang="en-US" b="0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采集所有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4741" y="1324947"/>
            <a:ext cx="2922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自定义一个</a:t>
            </a:r>
            <a:r>
              <a:rPr lang="en-US" altLang="zh-CN" dirty="0"/>
              <a:t>LayoutInflater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侵入性太强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54741" y="202180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框架内，暗度陈仓！</a:t>
            </a:r>
            <a:r>
              <a:rPr lang="zh-CN" altLang="en-US" dirty="0">
                <a:solidFill>
                  <a:srgbClr val="FF0000"/>
                </a:solidFill>
              </a:rPr>
              <a:t>无侵入框架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27355"/>
            <a:ext cx="6665595" cy="5596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" y="1215390"/>
            <a:ext cx="3390265" cy="371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4733" y="2658511"/>
            <a:ext cx="3252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一个</a:t>
            </a:r>
            <a:r>
              <a:rPr lang="en-US" altLang="zh-CN" dirty="0">
                <a:solidFill>
                  <a:srgbClr val="00B0F0"/>
                </a:solidFill>
              </a:rPr>
              <a:t>View</a:t>
            </a:r>
            <a:r>
              <a:rPr lang="zh-CN" altLang="en-US" dirty="0">
                <a:solidFill>
                  <a:srgbClr val="00B0F0"/>
                </a:solidFill>
              </a:rPr>
              <a:t>上有多个属性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而一个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则有多个</a:t>
            </a:r>
            <a:r>
              <a:rPr lang="en-US" altLang="zh-CN" dirty="0">
                <a:solidFill>
                  <a:srgbClr val="00B0F0"/>
                </a:solidFill>
              </a:rPr>
              <a:t>View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所以要收集的信息是一个链表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看看系统是如何创建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445895"/>
            <a:ext cx="3114040" cy="3361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12640" y="1807210"/>
            <a:ext cx="573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1.</a:t>
            </a:r>
            <a:r>
              <a:rPr lang="zh-CN" altLang="en-US">
                <a:solidFill>
                  <a:srgbClr val="00B0F0"/>
                </a:solidFill>
              </a:rPr>
              <a:t>除</a:t>
            </a:r>
            <a:r>
              <a:rPr lang="en-US" altLang="zh-CN">
                <a:solidFill>
                  <a:srgbClr val="00B0F0"/>
                </a:solidFill>
              </a:rPr>
              <a:t>DecorView</a:t>
            </a:r>
            <a:r>
              <a:rPr lang="zh-CN" altLang="en-US">
                <a:solidFill>
                  <a:srgbClr val="00B0F0"/>
                </a:solidFill>
              </a:rPr>
              <a:t>之外的</a:t>
            </a:r>
            <a:r>
              <a:rPr lang="en-US" altLang="zh-CN">
                <a:solidFill>
                  <a:srgbClr val="00B0F0"/>
                </a:solidFill>
              </a:rPr>
              <a:t>View</a:t>
            </a:r>
            <a:r>
              <a:rPr lang="zh-CN" altLang="en-US">
                <a:solidFill>
                  <a:srgbClr val="00B0F0"/>
                </a:solidFill>
              </a:rPr>
              <a:t>都是通过</a:t>
            </a:r>
            <a:r>
              <a:rPr lang="en-US" altLang="zh-CN">
                <a:solidFill>
                  <a:srgbClr val="00B0F0"/>
                </a:solidFill>
              </a:rPr>
              <a:t>LayoutInflater</a:t>
            </a:r>
            <a:r>
              <a:rPr lang="zh-CN" altLang="en-US">
                <a:solidFill>
                  <a:srgbClr val="00B0F0"/>
                </a:solidFill>
              </a:rPr>
              <a:t>创建的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12640" y="2562860"/>
            <a:ext cx="66611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2.</a:t>
            </a:r>
            <a:r>
              <a:rPr lang="zh-CN" altLang="en-US">
                <a:solidFill>
                  <a:srgbClr val="00B0F0"/>
                </a:solidFill>
              </a:rPr>
              <a:t>通过设置</a:t>
            </a:r>
            <a:r>
              <a:rPr lang="en-US" altLang="zh-CN">
                <a:solidFill>
                  <a:srgbClr val="00B0F0"/>
                </a:solidFill>
              </a:rPr>
              <a:t>setFactory2</a:t>
            </a:r>
            <a:r>
              <a:rPr lang="zh-CN" altLang="en-US">
                <a:solidFill>
                  <a:srgbClr val="00B0F0"/>
                </a:solidFill>
              </a:rPr>
              <a:t>设置一个</a:t>
            </a:r>
            <a:r>
              <a:rPr lang="en-US" altLang="zh-CN">
                <a:solidFill>
                  <a:srgbClr val="00B0F0"/>
                </a:solidFill>
              </a:rPr>
              <a:t>Facotory</a:t>
            </a:r>
            <a:r>
              <a:rPr lang="zh-CN" altLang="en-US">
                <a:solidFill>
                  <a:srgbClr val="00B0F0"/>
                </a:solidFill>
              </a:rPr>
              <a:t>进去，可以让我们自己来</a:t>
            </a:r>
            <a:endParaRPr lang="zh-CN" altLang="en-US">
              <a:solidFill>
                <a:srgbClr val="00B0F0"/>
              </a:solidFill>
            </a:endParaRPr>
          </a:p>
          <a:p>
            <a:r>
              <a:rPr lang="zh-CN" altLang="en-US">
                <a:solidFill>
                  <a:srgbClr val="00B0F0"/>
                </a:solidFill>
              </a:rPr>
              <a:t>决定如何创建</a:t>
            </a:r>
            <a:r>
              <a:rPr lang="en-US" altLang="zh-CN">
                <a:solidFill>
                  <a:srgbClr val="00B0F0"/>
                </a:solidFill>
              </a:rPr>
              <a:t>View</a:t>
            </a:r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7235825" y="3397885"/>
            <a:ext cx="485775" cy="9791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01055" y="45847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B0F0"/>
                </a:solidFill>
              </a:rPr>
              <a:t>解决换肤的第一个关键技术点</a:t>
            </a:r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8105" y="275018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67380" y="0"/>
            <a:ext cx="7238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87" y="780839"/>
            <a:ext cx="5991787" cy="5432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00225" y="1113155"/>
            <a:ext cx="85915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加载皮肤包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96355" y="417694"/>
            <a:ext cx="8931031" cy="58939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反射创建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AssetManager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Resource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AssetManager assetManager =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assetManager = AssetManager.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.newInstance();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资源路径设置 目录或压缩包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Method addAssetPath = assetManager.getClass().getMethod(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"addAssetPath"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String.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addAssetPath.invoke(assetManager,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"/sdcard/a.skin"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根据当前的设备显示器信息 与 配置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横竖屏、语言等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Resources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Resources resources =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Resources(assetManager, getResources().getDisplayMetrics(),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getResources().getConfiguration());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资源名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resourceEntryName = getResources().getResourceEntryName(R.drawable.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t_window_bg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resourceTypeName = getResources().getResourceTypeName(R.drawable.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t_window_bg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.println(resourceEntryName+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"==="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+resourceTypeName);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获取外部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Apk(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皮肤包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包名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PackageManager mPm = getPackageManager();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PackageInfo info = mPm.getPackageArchiveInfo(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"/sdcard/a.skin"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PackageManager.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GET_ACTIVITIES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packageName = info.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packageName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identifier = resources.getIdentifier(resourceEntryName, resourceTypeName, packageName);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Drawable drawable = resources.getDrawable(identifier);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(Exception e) 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e.printStackTrace();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325" y="1875262"/>
            <a:ext cx="27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皮肤包就是一个没有代码的</a:t>
            </a:r>
            <a:r>
              <a:rPr lang="en-US" altLang="zh-CN" dirty="0">
                <a:solidFill>
                  <a:srgbClr val="FF0000"/>
                </a:solidFill>
              </a:rPr>
              <a:t>APK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皮肤包对应关系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478042" y="8946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567713" y="2906257"/>
            <a:ext cx="2219158" cy="4384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75" y="1051990"/>
            <a:ext cx="7975567" cy="41463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04708" y="1201326"/>
            <a:ext cx="7585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R.java</a:t>
            </a:r>
            <a:endParaRPr lang="en-US" altLang="zh-CN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皮肤包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包关系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6" y="1313274"/>
            <a:ext cx="10742857" cy="12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41" y="3172948"/>
            <a:ext cx="3304762" cy="19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26" y="2791907"/>
            <a:ext cx="2480086" cy="25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3645" y="354492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Resource.java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4877" y="1430580"/>
            <a:ext cx="78651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public </a:t>
            </a:r>
            <a:r>
              <a:rPr lang="en-US" altLang="zh-CN" dirty="0" err="1">
                <a:solidFill>
                  <a:srgbClr val="00B050"/>
                </a:solidFill>
              </a:rPr>
              <a:t>int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Resources.getIdentifier</a:t>
            </a:r>
            <a:r>
              <a:rPr lang="en-US" altLang="zh-CN" dirty="0">
                <a:solidFill>
                  <a:srgbClr val="00B050"/>
                </a:solidFill>
              </a:rPr>
              <a:t>(String </a:t>
            </a:r>
            <a:r>
              <a:rPr lang="en-US" altLang="zh-CN" sz="2400" dirty="0">
                <a:solidFill>
                  <a:srgbClr val="FF0000"/>
                </a:solidFill>
              </a:rPr>
              <a:t>name</a:t>
            </a:r>
            <a:r>
              <a:rPr lang="en-US" altLang="zh-CN" dirty="0">
                <a:solidFill>
                  <a:srgbClr val="00B050"/>
                </a:solidFill>
              </a:rPr>
              <a:t>, String </a:t>
            </a:r>
            <a:r>
              <a:rPr lang="en-US" altLang="zh-CN" dirty="0" err="1">
                <a:solidFill>
                  <a:srgbClr val="00B050"/>
                </a:solidFill>
              </a:rPr>
              <a:t>defType</a:t>
            </a:r>
            <a:r>
              <a:rPr lang="en-US" altLang="zh-CN" dirty="0">
                <a:solidFill>
                  <a:srgbClr val="00B050"/>
                </a:solidFill>
              </a:rPr>
              <a:t>, String </a:t>
            </a:r>
            <a:r>
              <a:rPr lang="en-US" altLang="zh-CN" dirty="0" err="1">
                <a:solidFill>
                  <a:srgbClr val="00B050"/>
                </a:solidFill>
              </a:rPr>
              <a:t>defPackage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en-US" altLang="zh-CN" dirty="0">
              <a:solidFill>
                <a:srgbClr val="00B05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05726" y="1720382"/>
            <a:ext cx="1033163" cy="68114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2668838" y="2457952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5340" y="271938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你需要资源的名字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6156806" y="1799912"/>
            <a:ext cx="2674" cy="66565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5258043" y="2470367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63167" y="27068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你需要资源的类型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 flipV="1">
            <a:off x="8221472" y="1735869"/>
            <a:ext cx="555099" cy="6656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8229505" y="2445730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08155" y="2706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资源包的包名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7191" y="1155574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返回资源对应的</a:t>
            </a:r>
            <a:r>
              <a:rPr lang="en-US" altLang="zh-CN" dirty="0">
                <a:solidFill>
                  <a:srgbClr val="00B050"/>
                </a:solidFill>
              </a:rPr>
              <a:t>R.java </a:t>
            </a:r>
            <a:r>
              <a:rPr lang="zh-CN" altLang="en-US" dirty="0">
                <a:solidFill>
                  <a:srgbClr val="00B050"/>
                </a:solidFill>
              </a:rPr>
              <a:t>里面的</a:t>
            </a:r>
            <a:r>
              <a:rPr lang="en-US" altLang="zh-CN" dirty="0">
                <a:solidFill>
                  <a:srgbClr val="00B050"/>
                </a:solidFill>
              </a:rPr>
              <a:t>Id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3645" y="1085516"/>
            <a:ext cx="8453197" cy="714396"/>
          </a:xfrm>
          <a:prstGeom prst="rect">
            <a:avLst/>
          </a:prstGeom>
          <a:noFill/>
          <a:ln w="3175">
            <a:solidFill>
              <a:srgbClr val="00B0F0"/>
            </a:solidFill>
            <a:prstDash val="lg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2563" y="3993156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public </a:t>
            </a:r>
            <a:r>
              <a:rPr lang="en-US" altLang="zh-CN" dirty="0" err="1">
                <a:solidFill>
                  <a:srgbClr val="00B050"/>
                </a:solidFill>
              </a:rPr>
              <a:t>int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Resources.getColor</a:t>
            </a:r>
            <a:r>
              <a:rPr lang="en-US" altLang="zh-CN" dirty="0">
                <a:solidFill>
                  <a:srgbClr val="00B050"/>
                </a:solidFill>
              </a:rPr>
              <a:t>(@</a:t>
            </a:r>
            <a:r>
              <a:rPr lang="en-US" altLang="zh-CN" dirty="0" err="1">
                <a:solidFill>
                  <a:srgbClr val="00B050"/>
                </a:solidFill>
              </a:rPr>
              <a:t>ColorRes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int</a:t>
            </a:r>
            <a:r>
              <a:rPr lang="en-US" altLang="zh-CN" dirty="0">
                <a:solidFill>
                  <a:srgbClr val="00B050"/>
                </a:solidFill>
              </a:rPr>
              <a:t> id)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4877" y="3718150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返回资源对应的</a:t>
            </a:r>
            <a:r>
              <a:rPr lang="en-US" altLang="zh-CN" dirty="0">
                <a:solidFill>
                  <a:srgbClr val="00B050"/>
                </a:solidFill>
              </a:rPr>
              <a:t>R.java </a:t>
            </a:r>
            <a:r>
              <a:rPr lang="zh-CN" altLang="en-US" dirty="0">
                <a:solidFill>
                  <a:srgbClr val="00B050"/>
                </a:solidFill>
              </a:rPr>
              <a:t>里面的</a:t>
            </a:r>
            <a:r>
              <a:rPr lang="en-US" altLang="zh-CN" dirty="0">
                <a:solidFill>
                  <a:srgbClr val="00B050"/>
                </a:solidFill>
              </a:rPr>
              <a:t>Id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1331" y="3648092"/>
            <a:ext cx="8453197" cy="714396"/>
          </a:xfrm>
          <a:prstGeom prst="rect">
            <a:avLst/>
          </a:prstGeom>
          <a:noFill/>
          <a:ln w="3175">
            <a:solidFill>
              <a:srgbClr val="00B0F0"/>
            </a:solidFill>
            <a:prstDash val="lg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529140" y="5106528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81320" y="528589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你需要插件资源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的</a:t>
            </a:r>
            <a:r>
              <a:rPr lang="en-US" altLang="zh-CN" dirty="0">
                <a:solidFill>
                  <a:srgbClr val="00B050"/>
                </a:solidFill>
              </a:rPr>
              <a:t>id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cxnSp>
        <p:nvCxnSpPr>
          <p:cNvPr id="43" name="直接箭头连接符 42"/>
          <p:cNvCxnSpPr>
            <a:stCxn id="41" idx="0"/>
          </p:cNvCxnSpPr>
          <p:nvPr/>
        </p:nvCxnSpPr>
        <p:spPr>
          <a:xfrm flipH="1" flipV="1">
            <a:off x="5056387" y="4286185"/>
            <a:ext cx="399090" cy="8203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1004673" y="4863516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1685228" y="4294069"/>
            <a:ext cx="477163" cy="55081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304537" y="498003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插件资源的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resources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8885" y="264033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98563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</a:t>
            </a:r>
            <a:endParaRPr lang="zh-CN" altLang="en-US" sz="26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20090" y="1624330"/>
            <a:ext cx="462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</a:rPr>
              <a:t>1. 在setContentView的时候hook布局文件中View的创建过程中，收集支持换肤的view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90" y="2924810"/>
            <a:ext cx="44157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</a:rPr>
              <a:t>2. 通过AssetManager的addAssetPath方法加载外部资源，实现插件化换肤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架构搭建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" y="1366225"/>
            <a:ext cx="7022807" cy="44140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23747" y="1366225"/>
            <a:ext cx="424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需要基类 </a:t>
            </a:r>
            <a:r>
              <a:rPr lang="en-US" altLang="zh-CN" dirty="0" err="1">
                <a:solidFill>
                  <a:srgbClr val="FF0000"/>
                </a:solidFill>
              </a:rPr>
              <a:t>baseActivity</a:t>
            </a:r>
            <a:r>
              <a:rPr lang="zh-CN" altLang="en-US" dirty="0">
                <a:solidFill>
                  <a:srgbClr val="FF0000"/>
                </a:solidFill>
              </a:rPr>
              <a:t>吗？如果是</a:t>
            </a:r>
            <a:r>
              <a:rPr lang="en-US" altLang="zh-CN" dirty="0">
                <a:solidFill>
                  <a:srgbClr val="FF0000"/>
                </a:solidFill>
              </a:rPr>
              <a:t>fragment</a:t>
            </a:r>
            <a:r>
              <a:rPr lang="zh-CN" altLang="en-US" dirty="0">
                <a:solidFill>
                  <a:srgbClr val="FF0000"/>
                </a:solidFill>
              </a:rPr>
              <a:t>怎么办？再创建一个</a:t>
            </a:r>
            <a:r>
              <a:rPr lang="en-US" altLang="zh-CN" dirty="0" err="1">
                <a:solidFill>
                  <a:srgbClr val="FF0000"/>
                </a:solidFill>
              </a:rPr>
              <a:t>baseFragment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23747" y="27004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其实，这个是一个生命周期问题。。。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523747" y="343301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其实，这也是一个设计模式问题。。。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4" y="50193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09930" y="1497330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8510" y="-363855"/>
            <a:ext cx="4445635" cy="723709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876415" y="231457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咨询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52570" y="5084167"/>
            <a:ext cx="3939940" cy="368300"/>
            <a:chOff x="1139058" y="5604513"/>
            <a:chExt cx="3939940" cy="368300"/>
          </a:xfrm>
        </p:grpSpPr>
        <p:grpSp>
          <p:nvGrpSpPr>
            <p:cNvPr id="24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5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8868" y="5604513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 algn="l" defTabSz="12192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官方咨询阿媛老师：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9" name="图片 8" descr="微信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95680"/>
            <a:ext cx="3588385" cy="3646170"/>
          </a:xfrm>
          <a:prstGeom prst="rect">
            <a:avLst/>
          </a:prstGeom>
        </p:spPr>
      </p:pic>
      <p:pic>
        <p:nvPicPr>
          <p:cNvPr id="4" name="图片 3" descr="7894cb0e-cbe8-4237-9c3c-76167df51be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765" y="1213485"/>
            <a:ext cx="3305175" cy="3646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7765" y="4946015"/>
            <a:ext cx="45853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往期视频薇薇老师：128690707</a:t>
            </a:r>
            <a:r>
              <a:rPr lang="zh-CN" altLang="en-US" sz="2400" b="1"/>
              <a:t>3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010484" y="2363967"/>
            <a:ext cx="914400" cy="914400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85347" y="2270529"/>
            <a:ext cx="2010611" cy="59074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309303" y="2123310"/>
            <a:ext cx="204382" cy="941189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lgDash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62" y="576257"/>
            <a:ext cx="3107434" cy="550407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04809" y="1365572"/>
            <a:ext cx="30123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保持</a:t>
            </a:r>
            <a:r>
              <a:rPr kumimoji="1" lang="en-US" altLang="zh-CN" dirty="0">
                <a:solidFill>
                  <a:srgbClr val="FFC000"/>
                </a:solidFill>
              </a:rPr>
              <a:t>App</a:t>
            </a:r>
            <a:r>
              <a:rPr kumimoji="1" lang="zh-CN" altLang="en-US" dirty="0">
                <a:solidFill>
                  <a:srgbClr val="FFC000"/>
                </a:solidFill>
              </a:rPr>
              <a:t>新鲜感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提高付费率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配合节日、活动进行营销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zh-CN" dirty="0">
                <a:solidFill>
                  <a:srgbClr val="FFC000"/>
                </a:solidFill>
              </a:rPr>
              <a:t>APK</a:t>
            </a:r>
            <a:r>
              <a:rPr kumimoji="1" lang="zh-CN" altLang="en-US" dirty="0">
                <a:solidFill>
                  <a:srgbClr val="FFC000"/>
                </a:solidFill>
              </a:rPr>
              <a:t>瘦身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写死的主题，切换很</a:t>
            </a:r>
            <a:r>
              <a:rPr kumimoji="1" lang="en-US" altLang="zh-CN" dirty="0">
                <a:solidFill>
                  <a:srgbClr val="FFC000"/>
                </a:solidFill>
              </a:rPr>
              <a:t>low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547" y="576257"/>
            <a:ext cx="3108754" cy="5536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换肤的本质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3216" y="1156669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动态</a:t>
            </a:r>
            <a:r>
              <a:rPr kumimoji="1" lang="zh-CN" altLang="en-US" dirty="0"/>
              <a:t>修改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内的：文字颜色、图标、背景等元素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5" y="1786021"/>
            <a:ext cx="5492174" cy="41067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79" y="1786021"/>
            <a:ext cx="2592148" cy="45506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56947" y="2380289"/>
            <a:ext cx="1749197" cy="2785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1</a:t>
            </a:r>
            <a:r>
              <a:rPr lang="zh-CN" altLang="en-US" dirty="0"/>
              <a:t>：不闪烁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2</a:t>
            </a:r>
            <a:r>
              <a:rPr lang="zh-CN" altLang="en-US" dirty="0"/>
              <a:t>：无启动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3</a:t>
            </a:r>
            <a:r>
              <a:rPr lang="zh-CN" altLang="en-US" dirty="0"/>
              <a:t>：架构独立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4</a:t>
            </a:r>
            <a:r>
              <a:rPr lang="zh-CN" altLang="en-US" dirty="0"/>
              <a:t>：无继承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5</a:t>
            </a:r>
            <a:r>
              <a:rPr lang="zh-CN" altLang="en-US" dirty="0"/>
              <a:t>：易维护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TPLCFAF1T_UG7{8R]%@]_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447040"/>
            <a:ext cx="8751570" cy="612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108.xml><?xml version="1.0" encoding="utf-8"?>
<p:tagLst xmlns:p="http://schemas.openxmlformats.org/presentationml/2006/main">
  <p:tag name="PA" val="v4.0.0"/>
</p:tagLst>
</file>

<file path=ppt/tags/tag109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0.0"/>
</p:tagLst>
</file>

<file path=ppt/tags/tag111.xml><?xml version="1.0" encoding="utf-8"?>
<p:tagLst xmlns:p="http://schemas.openxmlformats.org/presentationml/2006/main">
  <p:tag name="PA" val="v4.0.0"/>
</p:tagLst>
</file>

<file path=ppt/tags/tag112.xml><?xml version="1.0" encoding="utf-8"?>
<p:tagLst xmlns:p="http://schemas.openxmlformats.org/presentationml/2006/main">
  <p:tag name="PA" val="v4.0.0"/>
</p:tagLst>
</file>

<file path=ppt/tags/tag113.xml><?xml version="1.0" encoding="utf-8"?>
<p:tagLst xmlns:p="http://schemas.openxmlformats.org/presentationml/2006/main">
  <p:tag name="PA" val="v4.0.0"/>
</p:tagLst>
</file>

<file path=ppt/tags/tag114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REFSHAPE" val="366901620"/>
  <p:tag name="KSO_WM_UNIT_PLACING_PICTURE_USER_VIEWPORT" val="{&quot;height&quot;:16020,&quot;width&quot;:14250}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REFSHAPE" val="390090452"/>
  <p:tag name="KSO_WM_UNIT_PLACING_PICTURE_USER_VIEWPORT" val="{&quot;height&quot;:6510,&quot;width&quot;:13530}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4456</Words>
  <Application>WPS 演示</Application>
  <PresentationFormat>宽屏</PresentationFormat>
  <Paragraphs>483</Paragraphs>
  <Slides>43</Slides>
  <Notes>42</Notes>
  <HiddenSlides>0</HiddenSlides>
  <MMClips>1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7" baseType="lpstr">
      <vt:lpstr>Arial</vt:lpstr>
      <vt:lpstr>宋体</vt:lpstr>
      <vt:lpstr>Wingdings</vt:lpstr>
      <vt:lpstr>黑体</vt:lpstr>
      <vt:lpstr>字魂59号-创粗黑</vt:lpstr>
      <vt:lpstr>微软雅黑</vt:lpstr>
      <vt:lpstr>Calibri</vt:lpstr>
      <vt:lpstr>Yu Gothic UI Light</vt:lpstr>
      <vt:lpstr>Times New Roman</vt:lpstr>
      <vt:lpstr>等线</vt:lpstr>
      <vt:lpstr>思源黑体 CN Medium</vt:lpstr>
      <vt:lpstr>Arial Unicode MS</vt:lpstr>
      <vt:lpstr>Calibri Light</vt:lpstr>
      <vt:lpstr>Impact</vt:lpstr>
      <vt:lpstr>Consolas</vt:lpstr>
      <vt:lpstr>Gill Sans</vt:lpstr>
      <vt:lpstr>思源黑体 CN Bold</vt:lpstr>
      <vt:lpstr>Segoe UI</vt:lpstr>
      <vt:lpstr>思源黑体 CN Normal</vt:lpstr>
      <vt:lpstr>WPS-Bullets</vt:lpstr>
      <vt:lpstr>Segoe Print</vt:lpstr>
      <vt:lpstr>Calibri</vt:lpstr>
      <vt:lpstr>自定义设计方案</vt:lpstr>
      <vt:lpstr>Visio.Drawing.15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653</cp:revision>
  <dcterms:created xsi:type="dcterms:W3CDTF">2014-11-04T04:04:00Z</dcterms:created>
  <dcterms:modified xsi:type="dcterms:W3CDTF">2020-04-02T09:11:49Z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